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70" r:id="rId3"/>
    <p:sldId id="267" r:id="rId4"/>
    <p:sldId id="266" r:id="rId5"/>
    <p:sldId id="272" r:id="rId6"/>
    <p:sldId id="259" r:id="rId7"/>
    <p:sldId id="260" r:id="rId8"/>
    <p:sldId id="269" r:id="rId9"/>
    <p:sldId id="294" r:id="rId10"/>
    <p:sldId id="279" r:id="rId11"/>
    <p:sldId id="281" r:id="rId12"/>
    <p:sldId id="283" r:id="rId13"/>
    <p:sldId id="293" r:id="rId14"/>
    <p:sldId id="287" r:id="rId15"/>
    <p:sldId id="288" r:id="rId16"/>
    <p:sldId id="285" r:id="rId17"/>
    <p:sldId id="292" r:id="rId18"/>
    <p:sldId id="295" r:id="rId19"/>
    <p:sldId id="276" r:id="rId20"/>
    <p:sldId id="262" r:id="rId21"/>
    <p:sldId id="273" r:id="rId22"/>
    <p:sldId id="274" r:id="rId23"/>
    <p:sldId id="264" r:id="rId24"/>
    <p:sldId id="275" r:id="rId25"/>
    <p:sldId id="263" r:id="rId26"/>
    <p:sldId id="277" r:id="rId27"/>
    <p:sldId id="278" r:id="rId28"/>
    <p:sldId id="296" r:id="rId29"/>
    <p:sldId id="297" r:id="rId30"/>
    <p:sldId id="298" r:id="rId3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0" d="100"/>
          <a:sy n="60" d="100"/>
        </p:scale>
        <p:origin x="1061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6580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96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95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74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58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61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16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16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13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63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5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60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33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64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973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4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01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7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18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22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51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71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9.png"/><Relationship Id="rId4" Type="http://schemas.openxmlformats.org/officeDocument/2006/relationships/hyperlink" Target="https://gamma.ap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9.png"/><Relationship Id="rId4" Type="http://schemas.openxmlformats.org/officeDocument/2006/relationships/hyperlink" Target="https://gamma.app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9.png"/><Relationship Id="rId4" Type="http://schemas.openxmlformats.org/officeDocument/2006/relationships/hyperlink" Target="https://gamma.app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1579" y="14394"/>
            <a:ext cx="5488821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1"/>
          <p:cNvSpPr/>
          <p:nvPr/>
        </p:nvSpPr>
        <p:spPr>
          <a:xfrm>
            <a:off x="5382273" y="2984501"/>
            <a:ext cx="3865853" cy="2044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ar-EG" sz="13800" dirty="0">
                <a:solidFill>
                  <a:schemeClr val="bg1"/>
                </a:solidFill>
                <a:latin typeface="Aldhabi" panose="01000000000000000000" pitchFamily="2" charset="-78"/>
                <a:ea typeface="Microsoft Sans Serif" panose="020B0604020202020204" pitchFamily="34" charset="0"/>
                <a:cs typeface="Aldhabi" panose="01000000000000000000" pitchFamily="2" charset="-78"/>
              </a:rPr>
              <a:t>ب</a:t>
            </a:r>
            <a:r>
              <a:rPr lang="ar-EG" sz="16600" dirty="0">
                <a:solidFill>
                  <a:schemeClr val="bg1"/>
                </a:solidFill>
                <a:latin typeface="Aldhabi" panose="01000000000000000000" pitchFamily="2" charset="-78"/>
                <a:ea typeface="Microsoft Sans Serif" panose="020B0604020202020204" pitchFamily="34" charset="0"/>
                <a:cs typeface="Aldhabi" panose="01000000000000000000" pitchFamily="2" charset="-78"/>
              </a:rPr>
              <a:t> </a:t>
            </a:r>
            <a:endParaRPr lang="en-US" sz="16600" dirty="0">
              <a:solidFill>
                <a:schemeClr val="bg1"/>
              </a:solidFill>
              <a:latin typeface="Aldhabi" panose="01000000000000000000" pitchFamily="2" charset="-78"/>
              <a:ea typeface="Microsoft Sans Serif" panose="020B0604020202020204" pitchFamily="34" charset="0"/>
              <a:cs typeface="Aldhabi" panose="01000000000000000000" pitchFamily="2" charset="-78"/>
            </a:endParaRPr>
          </a:p>
          <a:p>
            <a:pPr marL="0" indent="0">
              <a:lnSpc>
                <a:spcPts val="7545"/>
              </a:lnSpc>
              <a:buNone/>
            </a:pPr>
            <a:r>
              <a:rPr lang="ar-EG" sz="28700" dirty="0">
                <a:solidFill>
                  <a:schemeClr val="bg1"/>
                </a:solidFill>
                <a:latin typeface="Aldhabi" panose="01000000000000000000" pitchFamily="2" charset="-78"/>
                <a:ea typeface="Microsoft Sans Serif" panose="020B0604020202020204" pitchFamily="34" charset="0"/>
                <a:cs typeface="Aldhabi" panose="01000000000000000000" pitchFamily="2" charset="-78"/>
              </a:rPr>
              <a:t>العربي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ea typeface="Microsoft Sans Serif" panose="020B0604020202020204" pitchFamily="34" charset="0"/>
                <a:cs typeface="Aldhabi" panose="01000000000000000000" pitchFamily="2" charset="-78"/>
              </a:rPr>
              <a:t>  </a:t>
            </a:r>
            <a:r>
              <a:rPr lang="ar-EG" sz="60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endParaRPr lang="en-US" sz="60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9" name="Text 4"/>
          <p:cNvSpPr/>
          <p:nvPr/>
        </p:nvSpPr>
        <p:spPr>
          <a:xfrm>
            <a:off x="1299686" y="6839188"/>
            <a:ext cx="2709386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8416" y="-62524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pPr lvl="0">
              <a:lnSpc>
                <a:spcPts val="2734"/>
              </a:lnSpc>
            </a:pPr>
            <a:endParaRPr lang="en-US" sz="2187" dirty="0">
              <a:solidFill>
                <a:prstClr val="black"/>
              </a:solidFill>
            </a:endParaRPr>
          </a:p>
        </p:txBody>
      </p:sp>
      <p:sp>
        <p:nvSpPr>
          <p:cNvPr id="5" name="Text 1"/>
          <p:cNvSpPr/>
          <p:nvPr/>
        </p:nvSpPr>
        <p:spPr>
          <a:xfrm>
            <a:off x="762952" y="393649"/>
            <a:ext cx="10634902" cy="1494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Image Captioning</a:t>
            </a:r>
            <a:r>
              <a:rPr lang="en-US" sz="4374" dirty="0"/>
              <a:t> </a:t>
            </a: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Approach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52644" y="2130743"/>
            <a:ext cx="27742" cy="4995624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7" name="Shape 3"/>
          <p:cNvSpPr/>
          <p:nvPr/>
        </p:nvSpPr>
        <p:spPr>
          <a:xfrm>
            <a:off x="1467736" y="2579484"/>
            <a:ext cx="777597" cy="27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8" name="Shape 4"/>
          <p:cNvSpPr/>
          <p:nvPr/>
        </p:nvSpPr>
        <p:spPr>
          <a:xfrm>
            <a:off x="916484" y="230433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66383" y="2346008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bg1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2388513" y="23529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chemeClr val="bg1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Collection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12" name="Shape 8"/>
          <p:cNvSpPr/>
          <p:nvPr/>
        </p:nvSpPr>
        <p:spPr>
          <a:xfrm>
            <a:off x="1451445" y="4029417"/>
            <a:ext cx="777597" cy="4571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3" name="Shape 9"/>
          <p:cNvSpPr/>
          <p:nvPr/>
        </p:nvSpPr>
        <p:spPr>
          <a:xfrm>
            <a:off x="916484" y="380666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6383" y="3848338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bg1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15" name="Text 11"/>
          <p:cNvSpPr/>
          <p:nvPr/>
        </p:nvSpPr>
        <p:spPr>
          <a:xfrm>
            <a:off x="2388512" y="3855243"/>
            <a:ext cx="5320387" cy="34345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chemeClr val="bg1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Model Training</a:t>
            </a:r>
          </a:p>
          <a:p>
            <a:pPr marL="0" indent="0" algn="l">
              <a:lnSpc>
                <a:spcPts val="2734"/>
              </a:lnSpc>
              <a:buNone/>
            </a:pPr>
            <a:endParaRPr lang="en-US" sz="1600" b="1" dirty="0">
              <a:solidFill>
                <a:srgbClr val="D7425E"/>
              </a:solidFill>
              <a:latin typeface="Nunito" pitchFamily="34" charset="0"/>
              <a:ea typeface="Nunito" pitchFamily="34" charset="-122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2388513" y="433566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76175" y="5357073"/>
            <a:ext cx="984033" cy="707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8" name="Shape 14"/>
          <p:cNvSpPr/>
          <p:nvPr/>
        </p:nvSpPr>
        <p:spPr>
          <a:xfrm>
            <a:off x="902672" y="512996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41302" y="515476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bg1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20" name="Text 16"/>
          <p:cNvSpPr/>
          <p:nvPr/>
        </p:nvSpPr>
        <p:spPr>
          <a:xfrm>
            <a:off x="2610741" y="5168555"/>
            <a:ext cx="37455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chemeClr val="bg1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Evaluation &amp; Prediction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21" name="Text 17"/>
          <p:cNvSpPr/>
          <p:nvPr/>
        </p:nvSpPr>
        <p:spPr>
          <a:xfrm>
            <a:off x="2388513" y="619339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02" y="6495003"/>
            <a:ext cx="602684" cy="602684"/>
          </a:xfrm>
          <a:prstGeom prst="rect">
            <a:avLst/>
          </a:prstGeom>
        </p:spPr>
      </p:pic>
      <p:sp>
        <p:nvSpPr>
          <p:cNvPr id="24" name="Shape 13"/>
          <p:cNvSpPr/>
          <p:nvPr/>
        </p:nvSpPr>
        <p:spPr>
          <a:xfrm>
            <a:off x="1537706" y="6802841"/>
            <a:ext cx="795084" cy="8243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8" name="Rectangle 27"/>
          <p:cNvSpPr/>
          <p:nvPr/>
        </p:nvSpPr>
        <p:spPr>
          <a:xfrm>
            <a:off x="982379" y="6635671"/>
            <a:ext cx="420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Nunito" pitchFamily="34" charset="0"/>
                <a:ea typeface="Nunito" pitchFamily="34" charset="-122"/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71965" y="6659436"/>
            <a:ext cx="3657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90" b="1" dirty="0">
                <a:solidFill>
                  <a:schemeClr val="bg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4800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5" grpId="0" animBg="1"/>
      <p:bldP spid="20" grpId="0" animBg="1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9057" y="-45482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045607" y="133365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Dataset Creation</a:t>
            </a:r>
            <a:endParaRPr lang="en-US" sz="4374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45607" y="363093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chemeClr val="bg1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Image Source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045607" y="4227510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</a:rPr>
              <a:t>COCO Dataset</a:t>
            </a:r>
          </a:p>
        </p:txBody>
      </p:sp>
      <p:sp>
        <p:nvSpPr>
          <p:cNvPr id="7" name="Text 4"/>
          <p:cNvSpPr/>
          <p:nvPr/>
        </p:nvSpPr>
        <p:spPr>
          <a:xfrm>
            <a:off x="5009198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chemeClr val="bg1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Caption Annotation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5243911" y="4375744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</a:rPr>
              <a:t>Google Translation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21362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888" y="-45482"/>
            <a:ext cx="6005512" cy="8229600"/>
          </a:xfrm>
          <a:prstGeom prst="rect">
            <a:avLst/>
          </a:prstGeom>
        </p:spPr>
      </p:pic>
      <p:sp>
        <p:nvSpPr>
          <p:cNvPr id="15" name="Shape 5"/>
          <p:cNvSpPr/>
          <p:nvPr/>
        </p:nvSpPr>
        <p:spPr>
          <a:xfrm>
            <a:off x="656868" y="3644265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5"/>
          <p:cNvSpPr/>
          <p:nvPr/>
        </p:nvSpPr>
        <p:spPr>
          <a:xfrm>
            <a:off x="4541402" y="3644264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8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69288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604598" y="508000"/>
            <a:ext cx="7167801" cy="12026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Image Captioning Model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21531" y="2365198"/>
            <a:ext cx="499943" cy="499943"/>
          </a:xfrm>
          <a:prstGeom prst="roundRect">
            <a:avLst>
              <a:gd name="adj" fmla="val 50000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58691" y="2355288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bg1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2062419" y="2449434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chemeClr val="bg1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Mobile Net V2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2154461" y="3048596"/>
            <a:ext cx="2938240" cy="671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Extract Feature Map 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154620" y="544617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329288" y="5446178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bg1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12" name="Text 8"/>
          <p:cNvSpPr/>
          <p:nvPr/>
        </p:nvSpPr>
        <p:spPr>
          <a:xfrm>
            <a:off x="2154460" y="54461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chemeClr val="bg1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Auto Encoder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13" name="Text 9"/>
          <p:cNvSpPr/>
          <p:nvPr/>
        </p:nvSpPr>
        <p:spPr>
          <a:xfrm>
            <a:off x="2154460" y="598766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Encoder (embedding)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</a:rPr>
              <a:t>Decoder (Caption generation)</a:t>
            </a:r>
            <a:endParaRPr lang="en-US" sz="175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80" y="4373249"/>
            <a:ext cx="82423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0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604599" y="723067"/>
            <a:ext cx="618922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</a:rPr>
              <a:t>Training 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1206500" y="1841500"/>
            <a:ext cx="7835900" cy="5029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187" dirty="0">
                <a:solidFill>
                  <a:schemeClr val="bg1"/>
                </a:solidFill>
              </a:rPr>
              <a:t>Epochs : 10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187" dirty="0">
                <a:solidFill>
                  <a:schemeClr val="bg1"/>
                </a:solidFill>
              </a:rPr>
              <a:t>Size Of Vocabulary : 5000 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187" dirty="0">
                <a:solidFill>
                  <a:schemeClr val="bg1"/>
                </a:solidFill>
              </a:rPr>
              <a:t>Optimizer : Adam Optimizer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187" dirty="0">
                <a:solidFill>
                  <a:schemeClr val="bg1"/>
                </a:solidFill>
              </a:rPr>
              <a:t>Loss function: Sparse Categorical Cross entropy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187" dirty="0">
                <a:solidFill>
                  <a:schemeClr val="bg1"/>
                </a:solidFill>
              </a:rPr>
              <a:t>Train Loss : 0.6 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187" dirty="0">
                <a:solidFill>
                  <a:schemeClr val="bg1"/>
                </a:solidFill>
              </a:rPr>
              <a:t>Validation Loss :  0.9 </a:t>
            </a:r>
          </a:p>
        </p:txBody>
      </p:sp>
      <p:sp>
        <p:nvSpPr>
          <p:cNvPr id="11" name="Text 7"/>
          <p:cNvSpPr/>
          <p:nvPr/>
        </p:nvSpPr>
        <p:spPr>
          <a:xfrm>
            <a:off x="6770382" y="2297215"/>
            <a:ext cx="45719" cy="58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13" name="Text 9"/>
          <p:cNvSpPr/>
          <p:nvPr/>
        </p:nvSpPr>
        <p:spPr>
          <a:xfrm>
            <a:off x="7315201" y="2954805"/>
            <a:ext cx="2374900" cy="7916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1976660" y="5018718"/>
            <a:ext cx="3306540" cy="518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17" name="Text 13"/>
          <p:cNvSpPr/>
          <p:nvPr/>
        </p:nvSpPr>
        <p:spPr>
          <a:xfrm>
            <a:off x="1976661" y="5805515"/>
            <a:ext cx="3751040" cy="14353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1" b="20027"/>
          <a:stretch/>
        </p:blipFill>
        <p:spPr>
          <a:xfrm>
            <a:off x="5911851" y="5277958"/>
            <a:ext cx="8534399" cy="239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19" y="953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r>
              <a:rPr lang="en-US" dirty="0"/>
              <a:t>--</a:t>
            </a:r>
          </a:p>
        </p:txBody>
      </p:sp>
      <p:sp>
        <p:nvSpPr>
          <p:cNvPr id="4" name="Text 1"/>
          <p:cNvSpPr/>
          <p:nvPr/>
        </p:nvSpPr>
        <p:spPr>
          <a:xfrm>
            <a:off x="1640028" y="689972"/>
            <a:ext cx="709898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Sample of Caption Image Prediction 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4115633"/>
            <a:ext cx="30343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770602" y="41156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192816" y="41157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4596170"/>
            <a:ext cx="308907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707" y="1384345"/>
            <a:ext cx="10280471" cy="661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6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19" y="953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r>
              <a:rPr lang="en-US" dirty="0"/>
              <a:t>--</a:t>
            </a:r>
          </a:p>
        </p:txBody>
      </p:sp>
      <p:sp>
        <p:nvSpPr>
          <p:cNvPr id="4" name="Text 1"/>
          <p:cNvSpPr/>
          <p:nvPr/>
        </p:nvSpPr>
        <p:spPr>
          <a:xfrm>
            <a:off x="1640028" y="689972"/>
            <a:ext cx="709898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Sample of Caption Image Prediction 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4115633"/>
            <a:ext cx="30343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770602" y="41156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192816" y="41157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4596170"/>
            <a:ext cx="308907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400" y="1809750"/>
            <a:ext cx="10166906" cy="59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8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60556" y="1875493"/>
            <a:ext cx="5504637" cy="2990414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r>
              <a:rPr lang="en-US" dirty="0"/>
              <a:t>--</a:t>
            </a:r>
          </a:p>
        </p:txBody>
      </p:sp>
      <p:sp>
        <p:nvSpPr>
          <p:cNvPr id="7" name="Text 3"/>
          <p:cNvSpPr/>
          <p:nvPr/>
        </p:nvSpPr>
        <p:spPr>
          <a:xfrm>
            <a:off x="2348389" y="4115633"/>
            <a:ext cx="30343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770602" y="41156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192816" y="41157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4596170"/>
            <a:ext cx="308907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"/>
          <p:cNvSpPr/>
          <p:nvPr/>
        </p:nvSpPr>
        <p:spPr>
          <a:xfrm>
            <a:off x="1226353" y="1279237"/>
            <a:ext cx="908849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Challenges Arabic Image Caption</a:t>
            </a:r>
            <a:endParaRPr lang="en-US" sz="4374" dirty="0">
              <a:solidFill>
                <a:schemeClr val="bg1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1770987" y="2878515"/>
            <a:ext cx="4253745" cy="41282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87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87" dirty="0">
                <a:solidFill>
                  <a:schemeClr val="bg1"/>
                </a:solidFill>
                <a:latin typeface="Prata" pitchFamily="34" charset="0"/>
                <a:ea typeface="Prata" pitchFamily="34" charset="-122"/>
              </a:rPr>
              <a:t>Translation Mistakes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87" dirty="0">
                <a:solidFill>
                  <a:schemeClr val="bg1"/>
                </a:solidFill>
                <a:latin typeface="Prata" pitchFamily="34" charset="0"/>
                <a:ea typeface="Prata" pitchFamily="34" charset="-122"/>
              </a:rPr>
              <a:t>Lack of Arabic Models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87" dirty="0">
                <a:solidFill>
                  <a:schemeClr val="bg1"/>
                </a:solidFill>
                <a:latin typeface="Prata" pitchFamily="34" charset="0"/>
                <a:ea typeface="Prata" pitchFamily="34" charset="-122"/>
              </a:rPr>
              <a:t>Vocabulary Size</a:t>
            </a:r>
          </a:p>
          <a:p>
            <a:pPr marL="342900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19" name="Text 13"/>
          <p:cNvSpPr/>
          <p:nvPr/>
        </p:nvSpPr>
        <p:spPr>
          <a:xfrm>
            <a:off x="1555248" y="2679700"/>
            <a:ext cx="7216964" cy="24107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1" name="Text 16"/>
          <p:cNvSpPr/>
          <p:nvPr/>
        </p:nvSpPr>
        <p:spPr>
          <a:xfrm>
            <a:off x="1555247" y="5562483"/>
            <a:ext cx="413623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22" name="Text 17"/>
          <p:cNvSpPr/>
          <p:nvPr/>
        </p:nvSpPr>
        <p:spPr>
          <a:xfrm>
            <a:off x="1770988" y="6111418"/>
            <a:ext cx="677710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07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080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60556" y="1875493"/>
            <a:ext cx="5504637" cy="2990414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r>
              <a:rPr lang="en-US" dirty="0"/>
              <a:t>--</a:t>
            </a:r>
          </a:p>
        </p:txBody>
      </p:sp>
      <p:sp>
        <p:nvSpPr>
          <p:cNvPr id="7" name="Text 3"/>
          <p:cNvSpPr/>
          <p:nvPr/>
        </p:nvSpPr>
        <p:spPr>
          <a:xfrm>
            <a:off x="2348389" y="4115633"/>
            <a:ext cx="30343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770602" y="41156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192816" y="41157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4596170"/>
            <a:ext cx="308907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"/>
          <p:cNvSpPr/>
          <p:nvPr/>
        </p:nvSpPr>
        <p:spPr>
          <a:xfrm>
            <a:off x="615291" y="647164"/>
            <a:ext cx="908849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Translation Mistakes </a:t>
            </a:r>
            <a:endParaRPr lang="en-US" sz="4374" dirty="0">
              <a:solidFill>
                <a:schemeClr val="bg1"/>
              </a:solidFill>
            </a:endParaRPr>
          </a:p>
        </p:txBody>
      </p:sp>
      <p:sp>
        <p:nvSpPr>
          <p:cNvPr id="19" name="Text 13"/>
          <p:cNvSpPr/>
          <p:nvPr/>
        </p:nvSpPr>
        <p:spPr>
          <a:xfrm>
            <a:off x="1555248" y="2679700"/>
            <a:ext cx="7216964" cy="24107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1" name="Text 16"/>
          <p:cNvSpPr/>
          <p:nvPr/>
        </p:nvSpPr>
        <p:spPr>
          <a:xfrm>
            <a:off x="1555247" y="5562483"/>
            <a:ext cx="413623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22" name="Text 17"/>
          <p:cNvSpPr/>
          <p:nvPr/>
        </p:nvSpPr>
        <p:spPr>
          <a:xfrm>
            <a:off x="1770988" y="6111418"/>
            <a:ext cx="677710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94"/>
          <a:stretch/>
        </p:blipFill>
        <p:spPr>
          <a:xfrm>
            <a:off x="2496369" y="1712317"/>
            <a:ext cx="9500711" cy="582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2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r>
              <a:rPr lang="en-US" dirty="0"/>
              <a:t>--</a:t>
            </a:r>
          </a:p>
        </p:txBody>
      </p:sp>
      <p:sp>
        <p:nvSpPr>
          <p:cNvPr id="4" name="Text 1"/>
          <p:cNvSpPr/>
          <p:nvPr/>
        </p:nvSpPr>
        <p:spPr>
          <a:xfrm>
            <a:off x="3678252" y="2488377"/>
            <a:ext cx="6962189" cy="9630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</a:rPr>
              <a:t>Chabot 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4115633"/>
            <a:ext cx="30343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770602" y="41156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192816" y="41157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4596170"/>
            <a:ext cx="308907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139" y="3550779"/>
            <a:ext cx="2114013" cy="17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2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93748" y="1083987"/>
            <a:ext cx="108250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dirty="0">
                <a:solidFill>
                  <a:schemeClr val="bg1"/>
                </a:solidFill>
              </a:rPr>
              <a:t> Retrieval-Augmented Generation(RAG)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6625" y="2803489"/>
            <a:ext cx="56069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Retrieval augmented generation (RAG) is a natural language processing (NLP) technique that combines the strengths of both retrieval- and generative-based artificial intelligence (AI)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format of the rag file: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Text describing the instructions of the bot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context to retrieve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user’s question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701" y="2591717"/>
            <a:ext cx="66167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6839188"/>
            <a:ext cx="2709386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sp>
        <p:nvSpPr>
          <p:cNvPr id="7" name="TextBox 6"/>
          <p:cNvSpPr txBox="1"/>
          <p:nvPr/>
        </p:nvSpPr>
        <p:spPr>
          <a:xfrm>
            <a:off x="572757" y="1165609"/>
            <a:ext cx="6621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AGENDA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4641" y="2512087"/>
            <a:ext cx="53726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Nunito"/>
                <a:ea typeface="Nunito"/>
              </a:rPr>
              <a:t>Summarization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Nunito"/>
                <a:ea typeface="Nunito"/>
              </a:rPr>
              <a:t>Image captioning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Nunito"/>
                <a:ea typeface="Nunito"/>
              </a:rPr>
              <a:t>Chabot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Nunito"/>
                <a:ea typeface="Nunito"/>
              </a:rPr>
              <a:t>Deploy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Nunito"/>
                <a:ea typeface="Nunito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82602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265053" y="521797"/>
            <a:ext cx="108250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dirty="0">
                <a:solidFill>
                  <a:schemeClr val="bg1"/>
                </a:solidFill>
              </a:rPr>
              <a:t> Retrieval-Augmented Generation(RAG)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1534766"/>
            <a:ext cx="9798920" cy="58058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348389" y="2027872"/>
            <a:ext cx="73649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Chatbot: Chat with PDF Files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166586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394418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chemeClr val="bg1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PDF Extraction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2348389" y="4424601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chatbot can extract text from PDF files, enabling users to chat and ask questions about the content.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3166586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3944183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chemeClr val="bg1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Conversational Interaction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10" name="Text 5"/>
          <p:cNvSpPr/>
          <p:nvPr/>
        </p:nvSpPr>
        <p:spPr>
          <a:xfrm>
            <a:off x="5770602" y="4771787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Users can engage in natural language conversations with the </a:t>
            </a:r>
            <a:r>
              <a:rPr lang="en-US" sz="17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chatbot</a:t>
            </a: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3166586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394418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chemeClr val="bg1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Intelligent Search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13" name="Text 7"/>
          <p:cNvSpPr/>
          <p:nvPr/>
        </p:nvSpPr>
        <p:spPr>
          <a:xfrm>
            <a:off x="9192816" y="4424601"/>
            <a:ext cx="308907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chatbot can perform advanced searches within the PDF files to find relevant information based on user queries.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78970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19" y="953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r>
              <a:rPr lang="en-US" dirty="0"/>
              <a:t>--</a:t>
            </a:r>
          </a:p>
        </p:txBody>
      </p:sp>
      <p:sp>
        <p:nvSpPr>
          <p:cNvPr id="4" name="Text 1"/>
          <p:cNvSpPr/>
          <p:nvPr/>
        </p:nvSpPr>
        <p:spPr>
          <a:xfrm>
            <a:off x="1640027" y="689972"/>
            <a:ext cx="82073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Sample of Chat with pdf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4115633"/>
            <a:ext cx="30343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770602" y="41156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192816" y="41157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4596170"/>
            <a:ext cx="308907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7" name="Image 4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8389" y="1753017"/>
            <a:ext cx="7833065" cy="58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2822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348389" y="612577"/>
            <a:ext cx="644628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Chatbot: Chat with Audio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1954689" y="2368292"/>
            <a:ext cx="28767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Conversing with Audio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954689" y="2869009"/>
            <a:ext cx="9043511" cy="13346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advanced chatbot can engage in natural conversations by processing and comprehending audio inputs. Users can simply record a voice message and the chatbot will respond intelligently.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2043588" y="4775319"/>
            <a:ext cx="505571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Transcription Capabilities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2043588" y="5334653"/>
            <a:ext cx="837041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chatbot utilizes state-of-the-art speech recognition technology to accurately transcribe audio inputs into text, allowing it to understand and respond to voice-based queries and commands.</a:t>
            </a:r>
            <a:endParaRPr lang="en-US" sz="1750" dirty="0"/>
          </a:p>
        </p:txBody>
      </p:sp>
      <p:pic>
        <p:nvPicPr>
          <p:cNvPr id="17" name="Image 4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19" y="953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r>
              <a:rPr lang="en-US" dirty="0"/>
              <a:t>--</a:t>
            </a:r>
          </a:p>
        </p:txBody>
      </p:sp>
      <p:sp>
        <p:nvSpPr>
          <p:cNvPr id="4" name="Text 1"/>
          <p:cNvSpPr/>
          <p:nvPr/>
        </p:nvSpPr>
        <p:spPr>
          <a:xfrm>
            <a:off x="1640027" y="689972"/>
            <a:ext cx="82073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Sample of Chat with Audio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4115633"/>
            <a:ext cx="30343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770602" y="41156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192816" y="41157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4596170"/>
            <a:ext cx="308907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674" y="1737299"/>
            <a:ext cx="8098434" cy="570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2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833199" y="1337905"/>
            <a:ext cx="676953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Chatbot: Chat with Images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694086" y="3134895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2307024" y="3018837"/>
            <a:ext cx="393120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Intelligent Visual Understanding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082825" y="3859489"/>
            <a:ext cx="3931206" cy="2132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chatbot is equipped with advanced computer vision capabilities, allowing it to analyze and understand the contents of images with remarkable accuracy.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8187710" y="3171655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8676739" y="3116639"/>
            <a:ext cx="282463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Contextual Responses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8656597" y="3820576"/>
            <a:ext cx="393120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leveraging the insights gained from image analysis, the chatbot can provide relevant and contextual responses, engaging in meaningful discussions about the visual content.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19" y="953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r>
              <a:rPr lang="en-US" dirty="0"/>
              <a:t>--</a:t>
            </a:r>
          </a:p>
        </p:txBody>
      </p:sp>
      <p:sp>
        <p:nvSpPr>
          <p:cNvPr id="4" name="Text 1"/>
          <p:cNvSpPr/>
          <p:nvPr/>
        </p:nvSpPr>
        <p:spPr>
          <a:xfrm>
            <a:off x="1640027" y="689972"/>
            <a:ext cx="82073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Sample of Chat with Image 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4115633"/>
            <a:ext cx="30343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770602" y="41156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192816" y="41157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4596170"/>
            <a:ext cx="308907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7" name="Image 4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8389" y="1487156"/>
            <a:ext cx="8182284" cy="652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5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19" y="953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r>
              <a:rPr lang="en-US" dirty="0"/>
              <a:t>--</a:t>
            </a:r>
          </a:p>
        </p:txBody>
      </p:sp>
      <p:sp>
        <p:nvSpPr>
          <p:cNvPr id="4" name="Text 1"/>
          <p:cNvSpPr/>
          <p:nvPr/>
        </p:nvSpPr>
        <p:spPr>
          <a:xfrm>
            <a:off x="1640027" y="689972"/>
            <a:ext cx="82073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Sample of Chat with Image 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4115633"/>
            <a:ext cx="30343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770602" y="41156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192816" y="41157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4596170"/>
            <a:ext cx="308907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7" name="Image 4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516" y="1627834"/>
            <a:ext cx="8133669" cy="625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00D4C53-2105-60AA-5EE3-D7302440D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37205D1C-F1D6-0BCD-A27F-4A329FAE8A5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84D9401B-3F31-C5DC-06A5-4B8B37020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672E994E-BDE7-2DBD-857F-6A782F57E799}"/>
              </a:ext>
            </a:extLst>
          </p:cNvPr>
          <p:cNvSpPr/>
          <p:nvPr/>
        </p:nvSpPr>
        <p:spPr>
          <a:xfrm>
            <a:off x="833199" y="2279094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Deployment with Streamlit</a:t>
            </a:r>
            <a:endParaRPr lang="en-US" sz="6036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87186AD5-6052-515B-F38E-4D168BD43D44}"/>
              </a:ext>
            </a:extLst>
          </p:cNvPr>
          <p:cNvSpPr/>
          <p:nvPr/>
        </p:nvSpPr>
        <p:spPr>
          <a:xfrm>
            <a:off x="833199" y="4528780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Streamlit is a powerful open-source Python library that allows for the rapid development and deployment of interactive web applications. Its intuitive and user-friendly interface makes it an excellent choice for quickly bringing data-driven projects to life.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28701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7BABDC8-8C32-8505-090E-7DD442866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9DFE27F0-9126-15A3-4797-9A9E5887AFAB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D48AD03-7C91-0EC9-316B-115A014BCD86}"/>
              </a:ext>
            </a:extLst>
          </p:cNvPr>
          <p:cNvSpPr/>
          <p:nvPr/>
        </p:nvSpPr>
        <p:spPr>
          <a:xfrm>
            <a:off x="833199" y="2404110"/>
            <a:ext cx="82653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Why Streamlit for Deployment?</a:t>
            </a:r>
            <a:endParaRPr lang="en-US" sz="4374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11D98F2-A886-B6D2-83CC-4E00C888F284}"/>
              </a:ext>
            </a:extLst>
          </p:cNvPr>
          <p:cNvSpPr/>
          <p:nvPr/>
        </p:nvSpPr>
        <p:spPr>
          <a:xfrm>
            <a:off x="833199" y="360533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50EA445-1924-D696-CB87-9C2CF6C987A0}"/>
              </a:ext>
            </a:extLst>
          </p:cNvPr>
          <p:cNvSpPr/>
          <p:nvPr/>
        </p:nvSpPr>
        <p:spPr>
          <a:xfrm>
            <a:off x="983099" y="364700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A0EB23A-18B8-D749-B46A-B8BD9311CD04}"/>
              </a:ext>
            </a:extLst>
          </p:cNvPr>
          <p:cNvSpPr/>
          <p:nvPr/>
        </p:nvSpPr>
        <p:spPr>
          <a:xfrm>
            <a:off x="1555313" y="36816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Ease of Use</a:t>
            </a:r>
            <a:endParaRPr lang="en-US" sz="2187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4D19354-AEE8-36DF-D4D9-4C0AAE251A39}"/>
              </a:ext>
            </a:extLst>
          </p:cNvPr>
          <p:cNvSpPr/>
          <p:nvPr/>
        </p:nvSpPr>
        <p:spPr>
          <a:xfrm>
            <a:off x="1555313" y="4162068"/>
            <a:ext cx="38200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1455788C-BFAC-5C36-8FC1-BF4A19381EB0}"/>
              </a:ext>
            </a:extLst>
          </p:cNvPr>
          <p:cNvSpPr/>
          <p:nvPr/>
        </p:nvSpPr>
        <p:spPr>
          <a:xfrm>
            <a:off x="5597485" y="360533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DB5A4FC1-4B14-A1BE-6708-2F7B1879E311}"/>
              </a:ext>
            </a:extLst>
          </p:cNvPr>
          <p:cNvSpPr/>
          <p:nvPr/>
        </p:nvSpPr>
        <p:spPr>
          <a:xfrm>
            <a:off x="5747385" y="364700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C683FF46-3BE6-F377-8F84-059A90DC468C}"/>
              </a:ext>
            </a:extLst>
          </p:cNvPr>
          <p:cNvSpPr/>
          <p:nvPr/>
        </p:nvSpPr>
        <p:spPr>
          <a:xfrm>
            <a:off x="6319599" y="36816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Interactive Widgets </a:t>
            </a:r>
            <a:endParaRPr lang="en-US" sz="2187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8FD67F23-EA16-1EE6-892C-5EB454DD89E4}"/>
              </a:ext>
            </a:extLst>
          </p:cNvPr>
          <p:cNvSpPr/>
          <p:nvPr/>
        </p:nvSpPr>
        <p:spPr>
          <a:xfrm>
            <a:off x="6319599" y="4162068"/>
            <a:ext cx="38200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12587F5A-799A-98C0-38BE-96951AD28363}"/>
              </a:ext>
            </a:extLst>
          </p:cNvPr>
          <p:cNvSpPr/>
          <p:nvPr/>
        </p:nvSpPr>
        <p:spPr>
          <a:xfrm>
            <a:off x="833199" y="491323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8BDA1DCB-7E41-392F-6B48-B27A056CFCAE}"/>
              </a:ext>
            </a:extLst>
          </p:cNvPr>
          <p:cNvSpPr/>
          <p:nvPr/>
        </p:nvSpPr>
        <p:spPr>
          <a:xfrm>
            <a:off x="983099" y="4954905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3437D59D-A195-76D2-29E0-557A29DB2DCC}"/>
              </a:ext>
            </a:extLst>
          </p:cNvPr>
          <p:cNvSpPr/>
          <p:nvPr/>
        </p:nvSpPr>
        <p:spPr>
          <a:xfrm>
            <a:off x="1555313" y="498955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Real-time Updates</a:t>
            </a:r>
            <a:endParaRPr lang="en-US" sz="2187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F4E24A8D-AFC5-3A5C-C464-AAA509B8E496}"/>
              </a:ext>
            </a:extLst>
          </p:cNvPr>
          <p:cNvSpPr/>
          <p:nvPr/>
        </p:nvSpPr>
        <p:spPr>
          <a:xfrm>
            <a:off x="1555313" y="5469969"/>
            <a:ext cx="38200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7" name="Shape 14">
            <a:extLst>
              <a:ext uri="{FF2B5EF4-FFF2-40B4-BE49-F238E27FC236}">
                <a16:creationId xmlns:a16="http://schemas.microsoft.com/office/drawing/2014/main" id="{257D048F-0AFC-A2CB-FD2A-7AE8C1041B00}"/>
              </a:ext>
            </a:extLst>
          </p:cNvPr>
          <p:cNvSpPr/>
          <p:nvPr/>
        </p:nvSpPr>
        <p:spPr>
          <a:xfrm>
            <a:off x="5597485" y="491323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69396E81-BDA3-8820-2EE6-496D56969912}"/>
              </a:ext>
            </a:extLst>
          </p:cNvPr>
          <p:cNvSpPr/>
          <p:nvPr/>
        </p:nvSpPr>
        <p:spPr>
          <a:xfrm>
            <a:off x="5747385" y="4954905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9342C5CF-A257-8483-4F50-531748B76AC5}"/>
              </a:ext>
            </a:extLst>
          </p:cNvPr>
          <p:cNvSpPr/>
          <p:nvPr/>
        </p:nvSpPr>
        <p:spPr>
          <a:xfrm>
            <a:off x="6319599" y="498955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Quick Deployment</a:t>
            </a:r>
            <a:endParaRPr lang="en-US" sz="2187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1C127C66-F924-AA2B-A5F8-5B6B0035A017}"/>
              </a:ext>
            </a:extLst>
          </p:cNvPr>
          <p:cNvSpPr/>
          <p:nvPr/>
        </p:nvSpPr>
        <p:spPr>
          <a:xfrm>
            <a:off x="6319599" y="5469969"/>
            <a:ext cx="38200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1" name="Picture 2" descr="Everything You Need to Know About the Software Deployment Process">
            <a:extLst>
              <a:ext uri="{FF2B5EF4-FFF2-40B4-BE49-F238E27FC236}">
                <a16:creationId xmlns:a16="http://schemas.microsoft.com/office/drawing/2014/main" id="{1E9C3A32-4804-4A8C-F3DD-36EAA87E8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613" y="1369540"/>
            <a:ext cx="481012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00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334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854279"/>
            <a:ext cx="891468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Importance of the Arabic Language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992993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3770590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Religious Significance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598194"/>
            <a:ext cx="22333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Arabic is the sacred language of Islam, used in the Quran and for religious practices.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019" y="2992993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3770590"/>
            <a:ext cx="22334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Cultural Unity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915019" y="4251008"/>
            <a:ext cx="223349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Arabic language binds together the diverse Arab and Muslim communities worldwide.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2996327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773924"/>
            <a:ext cx="22333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Global Influence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254342"/>
            <a:ext cx="223337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 one of the most widely spoken languages, Arabic has had a significant global impact.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8399" y="2992993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3770590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Historical Heritage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048399" y="4598194"/>
            <a:ext cx="223349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Arabic language has a rich history and has contributed greatly to fields like science and philosophy.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36222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0405109-0B1A-F25B-592D-EA8A14698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9F749D48-1E52-AB8A-42F3-767A17A849A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AB4222C-79FD-8530-0CA3-76B9E709E7A1}"/>
              </a:ext>
            </a:extLst>
          </p:cNvPr>
          <p:cNvSpPr/>
          <p:nvPr/>
        </p:nvSpPr>
        <p:spPr>
          <a:xfrm>
            <a:off x="2348389" y="91059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Future Work</a:t>
            </a:r>
            <a:endParaRPr lang="en-US" sz="4374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C2C63345-3CFF-98F8-D8EB-2E090D184A85}"/>
              </a:ext>
            </a:extLst>
          </p:cNvPr>
          <p:cNvSpPr/>
          <p:nvPr/>
        </p:nvSpPr>
        <p:spPr>
          <a:xfrm>
            <a:off x="2348389" y="1938218"/>
            <a:ext cx="2316718" cy="3530679"/>
          </a:xfrm>
          <a:prstGeom prst="roundRect">
            <a:avLst>
              <a:gd name="adj" fmla="val 17264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98BC6D7-B80E-22A7-61DC-6B41F93F16B8}"/>
              </a:ext>
            </a:extLst>
          </p:cNvPr>
          <p:cNvSpPr/>
          <p:nvPr/>
        </p:nvSpPr>
        <p:spPr>
          <a:xfrm>
            <a:off x="2348389" y="2183249"/>
            <a:ext cx="2316718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FCBF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Enhancing User Experience</a:t>
            </a:r>
            <a:endParaRPr lang="en-US" sz="2187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5FF843B6-CB9C-7F6A-EF87-143353A60CE0}"/>
              </a:ext>
            </a:extLst>
          </p:cNvPr>
          <p:cNvSpPr/>
          <p:nvPr/>
        </p:nvSpPr>
        <p:spPr>
          <a:xfrm>
            <a:off x="2348390" y="3358039"/>
            <a:ext cx="2293856" cy="1646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Adding Interactive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User Profiles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Personalized Recommendations</a:t>
            </a:r>
          </a:p>
        </p:txBody>
      </p:sp>
      <p:sp>
        <p:nvSpPr>
          <p:cNvPr id="8" name="Shape 7">
            <a:extLst>
              <a:ext uri="{FF2B5EF4-FFF2-40B4-BE49-F238E27FC236}">
                <a16:creationId xmlns:a16="http://schemas.microsoft.com/office/drawing/2014/main" id="{B22A9401-2814-A250-59DF-421469F9B204}"/>
              </a:ext>
            </a:extLst>
          </p:cNvPr>
          <p:cNvSpPr/>
          <p:nvPr/>
        </p:nvSpPr>
        <p:spPr>
          <a:xfrm>
            <a:off x="4887278" y="1938218"/>
            <a:ext cx="2316718" cy="3530679"/>
          </a:xfrm>
          <a:prstGeom prst="roundRect">
            <a:avLst>
              <a:gd name="adj" fmla="val 17264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4DB0A0CB-5449-C9AE-5459-746FE2678353}"/>
              </a:ext>
            </a:extLst>
          </p:cNvPr>
          <p:cNvSpPr/>
          <p:nvPr/>
        </p:nvSpPr>
        <p:spPr>
          <a:xfrm>
            <a:off x="4887277" y="2183249"/>
            <a:ext cx="2316717" cy="12296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Improving Bot Performance</a:t>
            </a:r>
            <a:endParaRPr lang="en-US" sz="2187" dirty="0"/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9BA09BD5-29CE-FFE8-01A1-B43A71F4EBDE}"/>
              </a:ext>
            </a:extLst>
          </p:cNvPr>
          <p:cNvSpPr/>
          <p:nvPr/>
        </p:nvSpPr>
        <p:spPr>
          <a:xfrm>
            <a:off x="4910137" y="3358039"/>
            <a:ext cx="2270998" cy="1458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239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Enhancing Language Accuracy</a:t>
            </a:r>
          </a:p>
          <a:p>
            <a:pPr marL="347472" indent="-347472" algn="l" rtl="0" eaLnBrk="1" latinLnBrk="0" hangingPunct="1">
              <a:lnSpc>
                <a:spcPts val="2239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rgbClr val="FFFFFF"/>
                </a:solidFill>
                <a:effectLst/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Improving Response Speed</a:t>
            </a:r>
            <a:endParaRPr lang="en-US" sz="1600" dirty="0">
              <a:effectLst/>
              <a:latin typeface="Abadi" panose="020B0604020104020204" pitchFamily="34" charset="0"/>
            </a:endParaRPr>
          </a:p>
        </p:txBody>
      </p:sp>
      <p:sp>
        <p:nvSpPr>
          <p:cNvPr id="11" name="Shape 11">
            <a:extLst>
              <a:ext uri="{FF2B5EF4-FFF2-40B4-BE49-F238E27FC236}">
                <a16:creationId xmlns:a16="http://schemas.microsoft.com/office/drawing/2014/main" id="{F52CCCEC-A8BC-53BD-B45D-CD1A1B2B4E5C}"/>
              </a:ext>
            </a:extLst>
          </p:cNvPr>
          <p:cNvSpPr/>
          <p:nvPr/>
        </p:nvSpPr>
        <p:spPr>
          <a:xfrm>
            <a:off x="7426166" y="1938218"/>
            <a:ext cx="2316718" cy="3530679"/>
          </a:xfrm>
          <a:prstGeom prst="roundRect">
            <a:avLst>
              <a:gd name="adj" fmla="val 17264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2">
            <a:extLst>
              <a:ext uri="{FF2B5EF4-FFF2-40B4-BE49-F238E27FC236}">
                <a16:creationId xmlns:a16="http://schemas.microsoft.com/office/drawing/2014/main" id="{497E23F1-DDD7-31A8-090A-51B2ACD68EA7}"/>
              </a:ext>
            </a:extLst>
          </p:cNvPr>
          <p:cNvSpPr/>
          <p:nvPr/>
        </p:nvSpPr>
        <p:spPr>
          <a:xfrm>
            <a:off x="7403307" y="2183249"/>
            <a:ext cx="2316718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Expanding Knowledge Base</a:t>
            </a:r>
            <a:endParaRPr lang="en-US" sz="2187" dirty="0"/>
          </a:p>
        </p:txBody>
      </p:sp>
      <p:sp>
        <p:nvSpPr>
          <p:cNvPr id="13" name="Text 13">
            <a:extLst>
              <a:ext uri="{FF2B5EF4-FFF2-40B4-BE49-F238E27FC236}">
                <a16:creationId xmlns:a16="http://schemas.microsoft.com/office/drawing/2014/main" id="{B7B38FDF-DF22-4EDD-DA03-B9C875C7A55D}"/>
              </a:ext>
            </a:extLst>
          </p:cNvPr>
          <p:cNvSpPr/>
          <p:nvPr/>
        </p:nvSpPr>
        <p:spPr>
          <a:xfrm>
            <a:off x="7426285" y="3358039"/>
            <a:ext cx="2339458" cy="18049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Abadi" panose="020B0604020104020204" pitchFamily="34" charset="0"/>
                <a:ea typeface="PT Sans" pitchFamily="34" charset="-122"/>
                <a:cs typeface="PT Sans" pitchFamily="34" charset="-120"/>
              </a:rPr>
              <a:t>Adding New Knowledge Sources</a:t>
            </a:r>
          </a:p>
          <a:p>
            <a:pPr marL="342900" indent="-342900">
              <a:lnSpc>
                <a:spcPts val="2799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FFFFFF"/>
                </a:solidFill>
                <a:latin typeface="Abadi" panose="020B0604020104020204" pitchFamily="34" charset="0"/>
                <a:ea typeface="PT Sans" pitchFamily="34" charset="-122"/>
                <a:cs typeface="PT Sans" pitchFamily="34" charset="-120"/>
              </a:rPr>
              <a:t>Continuous Learning</a:t>
            </a:r>
            <a:endParaRPr lang="en-US" sz="1600" dirty="0">
              <a:latin typeface="Abadi" panose="020B0604020104020204" pitchFamily="34" charset="0"/>
            </a:endParaRP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4" name="Shape 15">
            <a:extLst>
              <a:ext uri="{FF2B5EF4-FFF2-40B4-BE49-F238E27FC236}">
                <a16:creationId xmlns:a16="http://schemas.microsoft.com/office/drawing/2014/main" id="{9F8FA2BE-C7DC-98D6-705D-0B79E2A3285F}"/>
              </a:ext>
            </a:extLst>
          </p:cNvPr>
          <p:cNvSpPr/>
          <p:nvPr/>
        </p:nvSpPr>
        <p:spPr>
          <a:xfrm>
            <a:off x="9965055" y="1938218"/>
            <a:ext cx="2316718" cy="3530679"/>
          </a:xfrm>
          <a:prstGeom prst="roundRect">
            <a:avLst>
              <a:gd name="adj" fmla="val 17264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Text 16">
            <a:extLst>
              <a:ext uri="{FF2B5EF4-FFF2-40B4-BE49-F238E27FC236}">
                <a16:creationId xmlns:a16="http://schemas.microsoft.com/office/drawing/2014/main" id="{9B820707-A893-8594-1E09-38CD9A79CD7C}"/>
              </a:ext>
            </a:extLst>
          </p:cNvPr>
          <p:cNvSpPr/>
          <p:nvPr/>
        </p:nvSpPr>
        <p:spPr>
          <a:xfrm>
            <a:off x="9965056" y="2183249"/>
            <a:ext cx="2277098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Supporting Multiple Platforms</a:t>
            </a:r>
            <a:endParaRPr lang="en-US" sz="2187" dirty="0"/>
          </a:p>
        </p:txBody>
      </p:sp>
      <p:sp>
        <p:nvSpPr>
          <p:cNvPr id="16" name="Text 17">
            <a:extLst>
              <a:ext uri="{FF2B5EF4-FFF2-40B4-BE49-F238E27FC236}">
                <a16:creationId xmlns:a16="http://schemas.microsoft.com/office/drawing/2014/main" id="{A1352F10-B1F0-8482-ED15-8E6368825770}"/>
              </a:ext>
            </a:extLst>
          </p:cNvPr>
          <p:cNvSpPr/>
          <p:nvPr/>
        </p:nvSpPr>
        <p:spPr>
          <a:xfrm>
            <a:off x="9987914" y="3358039"/>
            <a:ext cx="2254239" cy="1646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239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Abadi" panose="020B0604020104020204" pitchFamily="34" charset="0"/>
                <a:ea typeface="PT Sans" pitchFamily="34" charset="-122"/>
                <a:cs typeface="PT Sans" pitchFamily="34" charset="-120"/>
              </a:rPr>
              <a:t>Integration with Messaging Apps</a:t>
            </a:r>
          </a:p>
          <a:p>
            <a:pPr marL="342900" indent="-342900">
              <a:lnSpc>
                <a:spcPts val="2239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FFFFFF"/>
                </a:solidFill>
                <a:latin typeface="Abadi" panose="020B0604020104020204" pitchFamily="34" charset="0"/>
                <a:ea typeface="PT Sans" pitchFamily="34" charset="-122"/>
                <a:cs typeface="PT Sans" pitchFamily="34" charset="-120"/>
              </a:rPr>
              <a:t>Developing a Dedicated App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7" name="Shape 19">
            <a:extLst>
              <a:ext uri="{FF2B5EF4-FFF2-40B4-BE49-F238E27FC236}">
                <a16:creationId xmlns:a16="http://schemas.microsoft.com/office/drawing/2014/main" id="{715EDD63-51D5-F95F-7F55-B60EB4A52FBD}"/>
              </a:ext>
            </a:extLst>
          </p:cNvPr>
          <p:cNvSpPr/>
          <p:nvPr/>
        </p:nvSpPr>
        <p:spPr>
          <a:xfrm>
            <a:off x="2348389" y="5691068"/>
            <a:ext cx="4855726" cy="1627942"/>
          </a:xfrm>
          <a:prstGeom prst="roundRect">
            <a:avLst>
              <a:gd name="adj" fmla="val 24568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20">
            <a:extLst>
              <a:ext uri="{FF2B5EF4-FFF2-40B4-BE49-F238E27FC236}">
                <a16:creationId xmlns:a16="http://schemas.microsoft.com/office/drawing/2014/main" id="{CD50F5CB-071B-2091-B44B-02C9D07404CA}"/>
              </a:ext>
            </a:extLst>
          </p:cNvPr>
          <p:cNvSpPr/>
          <p:nvPr/>
        </p:nvSpPr>
        <p:spPr>
          <a:xfrm>
            <a:off x="3387447" y="59360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9ABA9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Analysis</a:t>
            </a:r>
            <a:endParaRPr lang="en-US" sz="2187" dirty="0"/>
          </a:p>
        </p:txBody>
      </p:sp>
      <p:sp>
        <p:nvSpPr>
          <p:cNvPr id="19" name="Text 21">
            <a:extLst>
              <a:ext uri="{FF2B5EF4-FFF2-40B4-BE49-F238E27FC236}">
                <a16:creationId xmlns:a16="http://schemas.microsoft.com/office/drawing/2014/main" id="{918C9967-07A8-CCFB-C23F-2250D2760014}"/>
              </a:ext>
            </a:extLst>
          </p:cNvPr>
          <p:cNvSpPr/>
          <p:nvPr/>
        </p:nvSpPr>
        <p:spPr>
          <a:xfrm>
            <a:off x="2877741" y="6416516"/>
            <a:ext cx="4081343" cy="678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39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Tracking and Analyzing Performance</a:t>
            </a:r>
          </a:p>
          <a:p>
            <a:pPr marL="342900" indent="-342900">
              <a:lnSpc>
                <a:spcPts val="2239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FFFFFF"/>
                </a:solidFill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Regular Reports</a:t>
            </a:r>
            <a:endParaRPr lang="en-US" sz="1600" dirty="0">
              <a:latin typeface="Abadi" panose="020B0604020104020204" pitchFamily="34" charset="0"/>
            </a:endParaRPr>
          </a:p>
          <a:p>
            <a:pPr marL="342900" indent="-342900" algn="l">
              <a:lnSpc>
                <a:spcPts val="2239"/>
              </a:lnSpc>
              <a:buSzPct val="100000"/>
              <a:buChar char="•"/>
            </a:pPr>
            <a:endParaRPr lang="en-US" sz="1600" dirty="0"/>
          </a:p>
        </p:txBody>
      </p:sp>
      <p:sp>
        <p:nvSpPr>
          <p:cNvPr id="20" name="Shape 23">
            <a:extLst>
              <a:ext uri="{FF2B5EF4-FFF2-40B4-BE49-F238E27FC236}">
                <a16:creationId xmlns:a16="http://schemas.microsoft.com/office/drawing/2014/main" id="{B42C9157-3837-0698-E39A-CBAE36F354A1}"/>
              </a:ext>
            </a:extLst>
          </p:cNvPr>
          <p:cNvSpPr/>
          <p:nvPr/>
        </p:nvSpPr>
        <p:spPr>
          <a:xfrm>
            <a:off x="7426285" y="5691068"/>
            <a:ext cx="4855726" cy="1627942"/>
          </a:xfrm>
          <a:prstGeom prst="roundRect">
            <a:avLst>
              <a:gd name="adj" fmla="val 24568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1" name="Text 24">
            <a:extLst>
              <a:ext uri="{FF2B5EF4-FFF2-40B4-BE49-F238E27FC236}">
                <a16:creationId xmlns:a16="http://schemas.microsoft.com/office/drawing/2014/main" id="{D1CE0C9A-ACA3-4274-CDC3-0E9E71DE0708}"/>
              </a:ext>
            </a:extLst>
          </p:cNvPr>
          <p:cNvSpPr/>
          <p:nvPr/>
        </p:nvSpPr>
        <p:spPr>
          <a:xfrm>
            <a:off x="8115062" y="5936099"/>
            <a:ext cx="347817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CC97B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Adding Advanced Features</a:t>
            </a:r>
            <a:endParaRPr lang="en-US" sz="2187" dirty="0"/>
          </a:p>
        </p:txBody>
      </p:sp>
      <p:sp>
        <p:nvSpPr>
          <p:cNvPr id="22" name="Text 25">
            <a:extLst>
              <a:ext uri="{FF2B5EF4-FFF2-40B4-BE49-F238E27FC236}">
                <a16:creationId xmlns:a16="http://schemas.microsoft.com/office/drawing/2014/main" id="{FE86D2D5-5053-CB54-3455-172C835EE2F3}"/>
              </a:ext>
            </a:extLst>
          </p:cNvPr>
          <p:cNvSpPr/>
          <p:nvPr/>
        </p:nvSpPr>
        <p:spPr>
          <a:xfrm>
            <a:off x="7955637" y="6416516"/>
            <a:ext cx="4081343" cy="902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39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from Feedback</a:t>
            </a:r>
          </a:p>
          <a:p>
            <a:pPr marL="342900" indent="-342900">
              <a:lnSpc>
                <a:spcPts val="2239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FFFFFF"/>
                </a:solidFill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Supporting Complex Operations</a:t>
            </a:r>
            <a:endParaRPr lang="en-US" sz="1600" dirty="0">
              <a:latin typeface="Abadi" panose="020B0604020104020204" pitchFamily="34" charset="0"/>
            </a:endParaRPr>
          </a:p>
          <a:p>
            <a:pPr marL="342900" indent="-342900" algn="l">
              <a:lnSpc>
                <a:spcPts val="2239"/>
              </a:lnSpc>
              <a:buSzPct val="10000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522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9" name="Text 4"/>
          <p:cNvSpPr/>
          <p:nvPr/>
        </p:nvSpPr>
        <p:spPr>
          <a:xfrm>
            <a:off x="1299686" y="6839188"/>
            <a:ext cx="2709386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3074" name="Picture 2" descr="Best Text Summarizers | Top 6 Text Summarization APIs (2021) | RapidA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458" y="0"/>
            <a:ext cx="7676941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246" y="3530930"/>
            <a:ext cx="6611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T Sans"/>
              </a:rPr>
              <a:t>Summarization</a:t>
            </a:r>
            <a:r>
              <a:rPr lang="en-US" sz="2400" dirty="0">
                <a:latin typeface="PT Sans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PT Sans"/>
              </a:rPr>
              <a:t>is the process of distilling the most important information from sources.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2078" y="1943071"/>
            <a:ext cx="6250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What is summarization?</a:t>
            </a:r>
            <a:endParaRPr lang="en-US" sz="4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36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504637" cy="2990414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r>
              <a:rPr lang="en-US" dirty="0"/>
              <a:t>--</a:t>
            </a:r>
          </a:p>
        </p:txBody>
      </p:sp>
      <p:sp>
        <p:nvSpPr>
          <p:cNvPr id="7" name="Text 3"/>
          <p:cNvSpPr/>
          <p:nvPr/>
        </p:nvSpPr>
        <p:spPr>
          <a:xfrm>
            <a:off x="2348389" y="4115633"/>
            <a:ext cx="30343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770602" y="41156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192816" y="41157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4596170"/>
            <a:ext cx="308907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"/>
          <p:cNvSpPr/>
          <p:nvPr/>
        </p:nvSpPr>
        <p:spPr>
          <a:xfrm>
            <a:off x="1681103" y="125694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Text Summarization</a:t>
            </a:r>
          </a:p>
        </p:txBody>
      </p:sp>
      <p:sp>
        <p:nvSpPr>
          <p:cNvPr id="14" name="Text 12"/>
          <p:cNvSpPr/>
          <p:nvPr/>
        </p:nvSpPr>
        <p:spPr>
          <a:xfrm>
            <a:off x="1770988" y="2878515"/>
            <a:ext cx="3920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en-US" sz="2187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 in Summarization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19" name="Text 13"/>
          <p:cNvSpPr/>
          <p:nvPr/>
        </p:nvSpPr>
        <p:spPr>
          <a:xfrm>
            <a:off x="1770988" y="3668852"/>
            <a:ext cx="70012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Summarizing text accurately while preserving the original meaning and tone is a complex task that requires advanced natural language processing capabilities.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1" name="Text 16"/>
          <p:cNvSpPr/>
          <p:nvPr/>
        </p:nvSpPr>
        <p:spPr>
          <a:xfrm>
            <a:off x="1555247" y="5562483"/>
            <a:ext cx="413623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en-US" sz="2187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Applications of Summarization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22" name="Text 17"/>
          <p:cNvSpPr/>
          <p:nvPr/>
        </p:nvSpPr>
        <p:spPr>
          <a:xfrm>
            <a:off x="1770988" y="6111418"/>
            <a:ext cx="677710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Text summarization has numerous applications, including news article summaries, research paper abstracts, and customer support chatbots.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16" b="98265" l="10000" r="87755">
                        <a14:foregroundMark x1="29898" y1="15612" x2="68980" y2="17347"/>
                        <a14:foregroundMark x1="31735" y1="17551" x2="25816" y2="40714"/>
                        <a14:foregroundMark x1="25204" y1="41939" x2="47959" y2="69592"/>
                        <a14:foregroundMark x1="51429" y1="68367" x2="67857" y2="30816"/>
                        <a14:foregroundMark x1="47959" y1="27041" x2="50510" y2="51020"/>
                        <a14:foregroundMark x1="34490" y1="81224" x2="55510" y2="35000"/>
                        <a14:foregroundMark x1="44796" y1="34184" x2="63163" y2="88163"/>
                        <a14:foregroundMark x1="73571" y1="53776" x2="41224" y2="82041"/>
                        <a14:foregroundMark x1="77143" y1="74082" x2="49796" y2="86735"/>
                        <a14:foregroundMark x1="75408" y1="54592" x2="79388" y2="72755"/>
                        <a14:foregroundMark x1="71531" y1="63878" x2="55510" y2="70510"/>
                        <a14:foregroundMark x1="69490" y1="68776" x2="67857" y2="76837"/>
                        <a14:foregroundMark x1="67449" y1="29286" x2="76531" y2="53980"/>
                        <a14:foregroundMark x1="65612" y1="16633" x2="79898" y2="50612"/>
                        <a14:foregroundMark x1="67857" y1="15204" x2="78571" y2="19388"/>
                        <a14:foregroundMark x1="77857" y1="20714" x2="73776" y2="32449"/>
                        <a14:foregroundMark x1="64490" y1="17041" x2="25816" y2="45816"/>
                        <a14:foregroundMark x1="43265" y1="19388" x2="28776" y2="27245"/>
                        <a14:foregroundMark x1="49796" y1="5918" x2="44796" y2="9286"/>
                        <a14:foregroundMark x1="31020" y1="15204" x2="18163" y2="24286"/>
                        <a14:foregroundMark x1="28980" y1="20204" x2="20612" y2="27857"/>
                        <a14:foregroundMark x1="24490" y1="31633" x2="23163" y2="45612"/>
                        <a14:foregroundMark x1="32449" y1="51939" x2="22041" y2="74898"/>
                        <a14:foregroundMark x1="39898" y1="79082" x2="23776" y2="72143"/>
                        <a14:foregroundMark x1="36429" y1="78061" x2="30816" y2="89694"/>
                        <a14:foregroundMark x1="22041" y1="76633" x2="23571" y2="87143"/>
                        <a14:foregroundMark x1="21735" y1="46224" x2="22041" y2="68776"/>
                        <a14:foregroundMark x1="63878" y1="80000" x2="42551" y2="82653"/>
                        <a14:foregroundMark x1="78571" y1="75306" x2="65612" y2="88980"/>
                        <a14:foregroundMark x1="66531" y1="89694" x2="76224" y2="93673"/>
                        <a14:foregroundMark x1="78265" y1="78673" x2="76939" y2="93469"/>
                        <a14:foregroundMark x1="32449" y1="89694" x2="35102" y2="93673"/>
                        <a14:foregroundMark x1="36224" y1="93878" x2="67857" y2="93061"/>
                        <a14:foregroundMark x1="22245" y1="89898" x2="36735" y2="94694"/>
                        <a14:foregroundMark x1="31939" y1="92245" x2="60204" y2="91531"/>
                        <a14:foregroundMark x1="51633" y1="79490" x2="50918" y2="77449"/>
                        <a14:foregroundMark x1="21122" y1="64184" x2="26939" y2="65408"/>
                        <a14:foregroundMark x1="22959" y1="55306" x2="24286" y2="54388"/>
                        <a14:foregroundMark x1="24082" y1="20000" x2="36020" y2="30612"/>
                        <a14:foregroundMark x1="21735" y1="22347" x2="34184" y2="35408"/>
                        <a14:backgroundMark x1="19082" y1="22755" x2="19286" y2="25102"/>
                        <a14:backgroundMark x1="19490" y1="22551" x2="19286" y2="24898"/>
                      </a14:backgroundRemoval>
                    </a14:imgEffect>
                  </a14:imgLayer>
                </a14:imgProps>
              </a:ext>
            </a:extLst>
          </a:blip>
          <a:srcRect l="20202" t="1" r="20120" b="210"/>
          <a:stretch/>
        </p:blipFill>
        <p:spPr>
          <a:xfrm>
            <a:off x="10086931" y="2223436"/>
            <a:ext cx="3070710" cy="551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1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19" y="953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r>
              <a:rPr lang="en-US" dirty="0"/>
              <a:t>--</a:t>
            </a:r>
          </a:p>
        </p:txBody>
      </p:sp>
      <p:sp>
        <p:nvSpPr>
          <p:cNvPr id="4" name="Text 1"/>
          <p:cNvSpPr/>
          <p:nvPr/>
        </p:nvSpPr>
        <p:spPr>
          <a:xfrm>
            <a:off x="1640028" y="689972"/>
            <a:ext cx="709898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Sample of Summarized Text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4115633"/>
            <a:ext cx="30343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770602" y="41156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192816" y="41157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4596170"/>
            <a:ext cx="308907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7" name="Image 4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220" y="1732008"/>
            <a:ext cx="7987341" cy="6295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096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561895" y="1250454"/>
            <a:ext cx="10049166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Summarization with Audio Files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942917" y="3175278"/>
            <a:ext cx="7477601" cy="40193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Expand your text summarization capabilities by incorporating audio files. Our model can convert spoken audio into text, then apply advanced natural language processing to generate concise yet informative summaries.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278398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2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19" y="953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r>
              <a:rPr lang="en-US" dirty="0"/>
              <a:t>--</a:t>
            </a:r>
          </a:p>
        </p:txBody>
      </p:sp>
      <p:sp>
        <p:nvSpPr>
          <p:cNvPr id="4" name="Text 1"/>
          <p:cNvSpPr/>
          <p:nvPr/>
        </p:nvSpPr>
        <p:spPr>
          <a:xfrm>
            <a:off x="2348388" y="790218"/>
            <a:ext cx="795117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Sample of Summarized Audio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4115633"/>
            <a:ext cx="30343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770602" y="41156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192816" y="41157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4596170"/>
            <a:ext cx="308907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7" name="Image 4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0032" y="1723156"/>
            <a:ext cx="9579967" cy="61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3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8494" y="953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r>
              <a:rPr lang="en-US" dirty="0"/>
              <a:t>--</a:t>
            </a:r>
          </a:p>
        </p:txBody>
      </p:sp>
      <p:sp>
        <p:nvSpPr>
          <p:cNvPr id="4" name="Text 1"/>
          <p:cNvSpPr/>
          <p:nvPr/>
        </p:nvSpPr>
        <p:spPr>
          <a:xfrm>
            <a:off x="2843768" y="3469155"/>
            <a:ext cx="8332312" cy="1301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chemeClr val="bg1"/>
                </a:solidFill>
              </a:rPr>
              <a:t>Arabic Image Captioning</a:t>
            </a:r>
          </a:p>
        </p:txBody>
      </p:sp>
      <p:sp>
        <p:nvSpPr>
          <p:cNvPr id="7" name="Text 3"/>
          <p:cNvSpPr/>
          <p:nvPr/>
        </p:nvSpPr>
        <p:spPr>
          <a:xfrm>
            <a:off x="2348389" y="4115633"/>
            <a:ext cx="30343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770602" y="41156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459605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192816" y="41157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4596170"/>
            <a:ext cx="308907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0916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1068</TotalTime>
  <Words>735</Words>
  <Application>Microsoft Office PowerPoint</Application>
  <PresentationFormat>Custom</PresentationFormat>
  <Paragraphs>166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Abadi</vt:lpstr>
      <vt:lpstr>ADLaM Display</vt:lpstr>
      <vt:lpstr>Aldhabi</vt:lpstr>
      <vt:lpstr>Arial</vt:lpstr>
      <vt:lpstr>Nunito</vt:lpstr>
      <vt:lpstr>Prata</vt:lpstr>
      <vt:lpstr>PT Sans</vt:lpstr>
      <vt:lpstr>Raleway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Ahmed Salem</cp:lastModifiedBy>
  <cp:revision>44</cp:revision>
  <dcterms:created xsi:type="dcterms:W3CDTF">2024-05-20T23:07:44Z</dcterms:created>
  <dcterms:modified xsi:type="dcterms:W3CDTF">2024-05-22T00:58:37Z</dcterms:modified>
</cp:coreProperties>
</file>